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68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73" r:id="rId11"/>
    <p:sldId id="272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FF"/>
    <a:srgbClr val="660066"/>
    <a:srgbClr val="FF33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347" autoAdjust="0"/>
  </p:normalViewPr>
  <p:slideViewPr>
    <p:cSldViewPr>
      <p:cViewPr varScale="1">
        <p:scale>
          <a:sx n="43" d="100"/>
          <a:sy n="4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42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2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9F18C-35DB-45BD-989D-975B06103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92DD2-1DF0-4FE3-A417-AFC890148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D19ED-3499-4847-8F3C-0BAC60D6F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B6DA-441B-4493-88B4-0B6C31407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422AB-1B59-4614-94F5-17A155EC4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88D94-A09C-4390-BAED-6C2332E29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29ED-F491-4F95-9147-6A452AA50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F48F1-2CD4-4CD5-81C7-01B3FBB0D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1F1D4-E21E-4183-9518-F2A7BD55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464FC-44C3-4553-AFE1-AC508EEC2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52FE6-01E2-46A0-A898-D9B03A90E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B3FBB-0595-4C3A-975C-C22F30759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536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6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6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7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538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8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8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8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7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9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40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0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0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E284C6D-DA58-4DEC-A136-DDB2A9252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4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981200" y="0"/>
            <a:ext cx="7162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Arial" pitchFamily="34" charset="0"/>
              </a:rPr>
              <a:t>Giáo án môn : Toán</a:t>
            </a:r>
          </a:p>
          <a:p>
            <a:endParaRPr lang="en-US" sz="3200" b="1">
              <a:solidFill>
                <a:srgbClr val="FF9900"/>
              </a:solidFill>
              <a:latin typeface="Arial" pitchFamily="34" charset="0"/>
            </a:endParaRPr>
          </a:p>
          <a:p>
            <a:r>
              <a:rPr lang="en-US" sz="4000" b="1">
                <a:solidFill>
                  <a:srgbClr val="FF9900"/>
                </a:solidFill>
                <a:latin typeface="Arial" pitchFamily="34" charset="0"/>
              </a:rPr>
              <a:t>Giải toán về tỉ số phần tr</a:t>
            </a:r>
            <a:r>
              <a:rPr lang="vi-VN" sz="4000" b="1">
                <a:solidFill>
                  <a:srgbClr val="FF9900"/>
                </a:solidFill>
                <a:latin typeface="Arial" pitchFamily="34" charset="0"/>
              </a:rPr>
              <a:t>ă</a:t>
            </a:r>
            <a:r>
              <a:rPr lang="en-US" sz="4000" b="1">
                <a:solidFill>
                  <a:srgbClr val="FF9900"/>
                </a:solidFill>
                <a:latin typeface="Arial" pitchFamily="34" charset="0"/>
              </a:rPr>
              <a:t>m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6400800" y="4344988"/>
          <a:ext cx="2743200" cy="2513012"/>
        </p:xfrm>
        <a:graphic>
          <a:graphicData uri="http://schemas.openxmlformats.org/presentationml/2006/ole">
            <p:oleObj spid="_x0000_s1026" name="Clip" r:id="rId3" imgW="1999793" imgH="1831543" progId="MS_ClipArt_Gallery.2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0" y="0"/>
          <a:ext cx="2438400" cy="2428875"/>
        </p:xfrm>
        <a:graphic>
          <a:graphicData uri="http://schemas.openxmlformats.org/presentationml/2006/ole">
            <p:oleObj spid="_x0000_s1027" name="Clip" r:id="rId4" imgW="1278331" imgH="1273759" progId="MS_ClipArt_Gallery.2">
              <p:embed/>
            </p:oleObj>
          </a:graphicData>
        </a:graphic>
      </p:graphicFrame>
      <p:pic>
        <p:nvPicPr>
          <p:cNvPr id="1029" name="Picture 8" descr="4330efb08a9b121f2afda02b6b2a1789_we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1981200"/>
            <a:ext cx="3733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</p:txBody>
      </p:sp>
      <p:pic>
        <p:nvPicPr>
          <p:cNvPr id="12292" name="Picture 4" descr="3p12jovyh-200x2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763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38200" y="46482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pitchFamily="34" charset="0"/>
              </a:rPr>
              <a:t>PHẦN TH</a:t>
            </a:r>
            <a:r>
              <a:rPr lang="vi-VN" sz="3200">
                <a:solidFill>
                  <a:srgbClr val="FF3300"/>
                </a:solidFill>
                <a:latin typeface="Arial" pitchFamily="34" charset="0"/>
              </a:rPr>
              <a:t>Ư</a:t>
            </a:r>
            <a:r>
              <a:rPr lang="en-US" sz="3200">
                <a:solidFill>
                  <a:srgbClr val="FF3300"/>
                </a:solidFill>
                <a:latin typeface="Arial" pitchFamily="34" charset="0"/>
              </a:rPr>
              <a:t>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</p:txBody>
      </p:sp>
      <p:pic>
        <p:nvPicPr>
          <p:cNvPr id="13316" name="Picture 4" descr="9e092c57460a550fa694d17mn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419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F3300"/>
                </a:solidFill>
                <a:latin typeface="Arial" pitchFamily="34" charset="0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362075" y="76200"/>
            <a:ext cx="3541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về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tỉ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</a:t>
            </a:r>
            <a:r>
              <a:rPr lang="vi-VN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04800" y="914400"/>
            <a:ext cx="1090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pitchFamily="34" charset="0"/>
              </a:rPr>
              <a:t>I-Ví dụ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228600" y="1371600"/>
            <a:ext cx="1463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pitchFamily="34" charset="0"/>
              </a:rPr>
              <a:t>II- Luyện tập: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4191000" y="2057400"/>
            <a:ext cx="495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0,57   ;   0,3      ;    0,234      ;    1,35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228600" y="21336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9900"/>
                </a:solidFill>
                <a:latin typeface="Arial" pitchFamily="34" charset="0"/>
              </a:rPr>
              <a:t>Mẫu : 0,57  = 57 %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600200" y="2514600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0,3 = 30 %    ;    0,234   = 23,4 %  ;   1,35  = 135 %</a:t>
            </a: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0" y="1752600"/>
            <a:ext cx="4643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Arial" pitchFamily="34" charset="0"/>
              </a:rPr>
              <a:t>Bài 1</a:t>
            </a:r>
            <a:r>
              <a:rPr lang="en-US">
                <a:latin typeface="Arial" pitchFamily="34" charset="0"/>
              </a:rPr>
              <a:t>: Viết thành tỉ số phần tr</a:t>
            </a:r>
            <a:r>
              <a:rPr lang="vi-VN">
                <a:latin typeface="Arial" pitchFamily="34" charset="0"/>
              </a:rPr>
              <a:t>ă</a:t>
            </a:r>
            <a:r>
              <a:rPr lang="en-US">
                <a:latin typeface="Arial" pitchFamily="34" charset="0"/>
              </a:rPr>
              <a:t>m (theo mẫu)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724400" y="3276600"/>
            <a:ext cx="441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a) 19 và 30  ; b)  45  và 61  ;  c) 1,2  và 26</a:t>
            </a: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0" y="2971800"/>
            <a:ext cx="5310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Bài 2</a:t>
            </a:r>
            <a:r>
              <a:rPr lang="en-US">
                <a:latin typeface="Arial" pitchFamily="34" charset="0"/>
              </a:rPr>
              <a:t>: Tính tỉ số phần tr</a:t>
            </a:r>
            <a:r>
              <a:rPr lang="vi-VN">
                <a:latin typeface="Arial" pitchFamily="34" charset="0"/>
              </a:rPr>
              <a:t>ă</a:t>
            </a:r>
            <a:r>
              <a:rPr lang="en-US">
                <a:latin typeface="Arial" pitchFamily="34" charset="0"/>
              </a:rPr>
              <a:t>m của hai số (theo mẫu) :</a:t>
            </a:r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0" y="36576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pitchFamily="34" charset="0"/>
              </a:rPr>
              <a:t>Bài 3</a:t>
            </a:r>
            <a:r>
              <a:rPr lang="en-US" sz="2000">
                <a:latin typeface="Arial" pitchFamily="34" charset="0"/>
              </a:rPr>
              <a:t>: (SGK)</a:t>
            </a:r>
          </a:p>
        </p:txBody>
      </p:sp>
      <p:sp>
        <p:nvSpPr>
          <p:cNvPr id="14348" name="Text Box 14"/>
          <p:cNvSpPr txBox="1">
            <a:spLocks noChangeArrowheads="1"/>
          </p:cNvSpPr>
          <p:nvPr/>
        </p:nvSpPr>
        <p:spPr bwMode="auto">
          <a:xfrm>
            <a:off x="4191000" y="4267200"/>
            <a:ext cx="495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cả lớp  là:</a:t>
            </a:r>
          </a:p>
        </p:txBody>
      </p:sp>
      <p:sp>
        <p:nvSpPr>
          <p:cNvPr id="14349" name="Text Box 15"/>
          <p:cNvSpPr txBox="1">
            <a:spLocks noChangeArrowheads="1"/>
          </p:cNvSpPr>
          <p:nvPr/>
        </p:nvSpPr>
        <p:spPr bwMode="auto">
          <a:xfrm>
            <a:off x="5562600" y="51816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0,52  = 52 % </a:t>
            </a:r>
          </a:p>
        </p:txBody>
      </p:sp>
      <p:sp>
        <p:nvSpPr>
          <p:cNvPr id="14350" name="Text Box 16"/>
          <p:cNvSpPr txBox="1">
            <a:spLocks noChangeArrowheads="1"/>
          </p:cNvSpPr>
          <p:nvPr/>
        </p:nvSpPr>
        <p:spPr bwMode="auto">
          <a:xfrm>
            <a:off x="6324600" y="56388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Đáp số: 52 %</a:t>
            </a:r>
          </a:p>
        </p:txBody>
      </p:sp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0" y="63388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pitchFamily="34" charset="0"/>
              </a:rPr>
              <a:t>Bài 4</a:t>
            </a:r>
            <a:r>
              <a:rPr lang="en-US" sz="2400">
                <a:latin typeface="Arial" pitchFamily="34" charset="0"/>
              </a:rPr>
              <a:t>:  Khoanh vào câu trả lời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úng.</a:t>
            </a:r>
          </a:p>
        </p:txBody>
      </p:sp>
      <p:sp>
        <p:nvSpPr>
          <p:cNvPr id="14352" name="Text Box 18"/>
          <p:cNvSpPr txBox="1">
            <a:spLocks noChangeArrowheads="1"/>
          </p:cNvSpPr>
          <p:nvPr/>
        </p:nvSpPr>
        <p:spPr bwMode="auto">
          <a:xfrm>
            <a:off x="5334000" y="37338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9900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14353" name="Text Box 19"/>
          <p:cNvSpPr txBox="1">
            <a:spLocks noChangeArrowheads="1"/>
          </p:cNvSpPr>
          <p:nvPr/>
        </p:nvSpPr>
        <p:spPr bwMode="auto">
          <a:xfrm rot="10800000" flipV="1">
            <a:off x="1828800" y="383857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pitchFamily="34" charset="0"/>
              </a:rPr>
              <a:t>Tóm tắt: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14354" name="Text Box 20"/>
          <p:cNvSpPr txBox="1">
            <a:spLocks noChangeArrowheads="1"/>
          </p:cNvSpPr>
          <p:nvPr/>
        </p:nvSpPr>
        <p:spPr bwMode="auto">
          <a:xfrm rot="10800000" flipV="1">
            <a:off x="0" y="5238750"/>
            <a:ext cx="3657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Số HS nữ chiếm bao nhiêu % số HS của lớp?</a:t>
            </a:r>
          </a:p>
        </p:txBody>
      </p:sp>
      <p:sp>
        <p:nvSpPr>
          <p:cNvPr id="14355" name="Text Box 21"/>
          <p:cNvSpPr txBox="1">
            <a:spLocks noChangeArrowheads="1"/>
          </p:cNvSpPr>
          <p:nvPr/>
        </p:nvSpPr>
        <p:spPr bwMode="auto">
          <a:xfrm>
            <a:off x="0" y="4267200"/>
            <a:ext cx="3352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Lớp học có : 25 học sinh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Nữ       : 13 học sinh</a:t>
            </a:r>
          </a:p>
        </p:txBody>
      </p:sp>
      <p:sp>
        <p:nvSpPr>
          <p:cNvPr id="14356" name="Text Box 22"/>
          <p:cNvSpPr txBox="1">
            <a:spLocks noChangeArrowheads="1"/>
          </p:cNvSpPr>
          <p:nvPr/>
        </p:nvSpPr>
        <p:spPr bwMode="auto">
          <a:xfrm>
            <a:off x="0" y="3352800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00"/>
                </a:solidFill>
                <a:latin typeface="Arial" pitchFamily="34" charset="0"/>
              </a:rPr>
              <a:t>Mẫu : 19  :   30  =  0,6333 … =  63,33 %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2296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u="sng" smtClean="0">
                <a:latin typeface="Arial"/>
              </a:rPr>
              <a:t>Kiểm tra bài cũ: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>
                <a:latin typeface="Arial"/>
              </a:rPr>
              <a:t>1- Viết thành tỉ số phần tr</a:t>
            </a:r>
            <a:r>
              <a:rPr lang="vi-VN" sz="2800" smtClean="0">
                <a:latin typeface="Arial"/>
              </a:rPr>
              <a:t>ă</a:t>
            </a:r>
            <a:r>
              <a:rPr lang="en-US" sz="2800" smtClean="0">
                <a:latin typeface="Arial"/>
              </a:rPr>
              <a:t>m của các phân số sau: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smtClean="0">
              <a:latin typeface="Arial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941388" y="179388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endParaRPr lang="en-US" sz="2400" b="1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57200" y="3886200"/>
            <a:ext cx="4683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pitchFamily="34" charset="0"/>
              </a:rPr>
              <a:t>2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990600" y="35052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=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600200" y="3276600"/>
            <a:ext cx="469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 </a:t>
            </a:r>
            <a:r>
              <a:rPr lang="en-US" sz="1600">
                <a:solidFill>
                  <a:srgbClr val="FF9900"/>
                </a:solidFill>
                <a:latin typeface="Arial" pitchFamily="34" charset="0"/>
              </a:rPr>
              <a:t>50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600200" y="38100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9900"/>
                </a:solidFill>
                <a:latin typeface="Arial" pitchFamily="34" charset="0"/>
              </a:rPr>
              <a:t>100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438400" y="35052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=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3048000" y="35052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9900"/>
                </a:solidFill>
                <a:latin typeface="Arial" pitchFamily="34" charset="0"/>
              </a:rPr>
              <a:t>50 %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810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1524000" y="3733800"/>
            <a:ext cx="60960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1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47244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648200" y="38100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10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724400" y="32766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4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410200" y="3505200"/>
            <a:ext cx="38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=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715000" y="38100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9900"/>
                </a:solidFill>
                <a:latin typeface="Arial" pitchFamily="34" charset="0"/>
              </a:rPr>
              <a:t>100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324600" y="3505200"/>
            <a:ext cx="38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=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5715000" y="3733800"/>
            <a:ext cx="60960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781800" y="34290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9900"/>
                </a:solidFill>
                <a:latin typeface="Arial" pitchFamily="34" charset="0"/>
              </a:rPr>
              <a:t>40 %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5638800" y="32766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99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304800" y="4419600"/>
            <a:ext cx="7772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2-  Em hiểu tỉ số phần tr</a:t>
            </a:r>
            <a:r>
              <a:rPr lang="vi-VN" sz="2000">
                <a:latin typeface="Arial" pitchFamily="34" charset="0"/>
              </a:rPr>
              <a:t>ă</a:t>
            </a:r>
            <a:r>
              <a:rPr lang="en-US" sz="2000">
                <a:latin typeface="Arial" pitchFamily="34" charset="0"/>
              </a:rPr>
              <a:t>m sau nh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 thế nào ?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 + Số học sinh nữ chiếm  52 % số học sinh toàn tr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ờng.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28600" y="6096000"/>
            <a:ext cx="8915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 </a:t>
            </a:r>
            <a:r>
              <a:rPr lang="en-US" sz="2000" b="1">
                <a:solidFill>
                  <a:srgbClr val="FF9900"/>
                </a:solidFill>
                <a:latin typeface="Arial" pitchFamily="34" charset="0"/>
              </a:rPr>
              <a:t>Tỉ số này cho biết cứ 100 học sinh trong tr</a:t>
            </a:r>
            <a:r>
              <a:rPr lang="vi-VN" sz="2000" b="1">
                <a:solidFill>
                  <a:srgbClr val="FF9900"/>
                </a:solidFill>
                <a:latin typeface="Arial" pitchFamily="34" charset="0"/>
              </a:rPr>
              <a:t>ư</a:t>
            </a:r>
            <a:r>
              <a:rPr lang="en-US" sz="2000" b="1">
                <a:solidFill>
                  <a:srgbClr val="FF9900"/>
                </a:solidFill>
                <a:latin typeface="Arial" pitchFamily="34" charset="0"/>
              </a:rPr>
              <a:t>ờng thì có 52 học sinh nữ.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FF99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/>
      <p:bldP spid="25613" grpId="0"/>
      <p:bldP spid="25614" grpId="0"/>
      <p:bldP spid="25615" grpId="0"/>
      <p:bldP spid="25616" grpId="0"/>
      <p:bldP spid="25617" grpId="0"/>
      <p:bldP spid="25618" grpId="0" animBg="1"/>
      <p:bldP spid="25619" grpId="0" animBg="1"/>
      <p:bldP spid="25620" grpId="0"/>
      <p:bldP spid="25621" grpId="0" animBg="1"/>
      <p:bldP spid="25622" grpId="0"/>
      <p:bldP spid="25623" grpId="0"/>
      <p:bldP spid="25624" grpId="0"/>
      <p:bldP spid="25625" grpId="0"/>
      <p:bldP spid="25626" grpId="0"/>
      <p:bldP spid="25627" grpId="0" animBg="1"/>
      <p:bldP spid="25628" grpId="0"/>
      <p:bldP spid="25629" grpId="0"/>
      <p:bldP spid="25630" grpId="0"/>
      <p:bldP spid="256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u="sng" dirty="0" err="1" smtClean="0"/>
              <a:t>Toán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3200" b="1" dirty="0" err="1" smtClean="0">
                <a:solidFill>
                  <a:srgbClr val="FF9900"/>
                </a:solidFill>
              </a:rPr>
              <a:t>Giải</a:t>
            </a:r>
            <a:r>
              <a:rPr lang="en-US" sz="3200" b="1" dirty="0" smtClean="0">
                <a:solidFill>
                  <a:srgbClr val="FF9900"/>
                </a:solidFill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</a:rPr>
              <a:t>toán</a:t>
            </a:r>
            <a:r>
              <a:rPr lang="en-US" sz="3200" b="1" dirty="0" smtClean="0">
                <a:solidFill>
                  <a:srgbClr val="FF9900"/>
                </a:solidFill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</a:rPr>
              <a:t>về</a:t>
            </a:r>
            <a:r>
              <a:rPr lang="en-US" sz="3200" b="1" dirty="0" smtClean="0">
                <a:solidFill>
                  <a:srgbClr val="FF9900"/>
                </a:solidFill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</a:rPr>
              <a:t>tỉ</a:t>
            </a:r>
            <a:r>
              <a:rPr lang="en-US" sz="3200" b="1" dirty="0" smtClean="0">
                <a:solidFill>
                  <a:srgbClr val="FF9900"/>
                </a:solidFill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</a:rPr>
              <a:t>số</a:t>
            </a:r>
            <a:r>
              <a:rPr lang="en-US" sz="3200" b="1" dirty="0" smtClean="0">
                <a:solidFill>
                  <a:srgbClr val="FF9900"/>
                </a:solidFill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</a:rPr>
              <a:t>phần</a:t>
            </a:r>
            <a:r>
              <a:rPr lang="en-US" sz="3200" b="1" dirty="0" smtClean="0">
                <a:solidFill>
                  <a:srgbClr val="FF9900"/>
                </a:solidFill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</a:rPr>
              <a:t>tr</a:t>
            </a:r>
            <a:r>
              <a:rPr lang="vi-VN" sz="3200" b="1" dirty="0" smtClean="0">
                <a:solidFill>
                  <a:srgbClr val="FF9900"/>
                </a:solidFill>
              </a:rPr>
              <a:t>ă</a:t>
            </a:r>
            <a:r>
              <a:rPr lang="en-US" sz="3200" b="1" dirty="0" smtClean="0">
                <a:solidFill>
                  <a:srgbClr val="FF9900"/>
                </a:solidFill>
              </a:rPr>
              <a:t>m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838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</a:t>
            </a:r>
            <a:r>
              <a:rPr lang="en-US" sz="2400">
                <a:latin typeface="Arial" pitchFamily="34" charset="0"/>
              </a:rPr>
              <a:t>I-Ví dụ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*</a:t>
            </a:r>
            <a:r>
              <a:rPr lang="en-US" sz="2400" u="sng">
                <a:latin typeface="Arial" pitchFamily="34" charset="0"/>
              </a:rPr>
              <a:t>Ví dụ 1</a:t>
            </a:r>
            <a:r>
              <a:rPr lang="en-US" sz="2400">
                <a:latin typeface="Arial" pitchFamily="34" charset="0"/>
              </a:rPr>
              <a:t>: Tr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 tiểu học  Vạn Thọ có 600 học sinh, trong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ó có 315 học sinh nữ. Tìm 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toàn tr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ờng.</a:t>
            </a:r>
          </a:p>
          <a:p>
            <a:pPr>
              <a:spcBef>
                <a:spcPct val="50000"/>
              </a:spcBef>
            </a:pPr>
            <a:endParaRPr lang="en-US" sz="2400">
              <a:latin typeface="Arial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" y="3581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pitchFamily="34" charset="0"/>
              </a:rPr>
              <a:t>Thảo luận: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" y="3962400"/>
            <a:ext cx="8915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 </a:t>
            </a:r>
            <a:r>
              <a:rPr lang="en-US" sz="2400">
                <a:latin typeface="Arial" pitchFamily="34" charset="0"/>
              </a:rPr>
              <a:t>Viết tỉ số của số học sinh nữ  và số học sinh toàn tr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 .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+ Tìm 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toàn tr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ờng.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5029200" y="2743200"/>
            <a:ext cx="1600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381000" y="3124200"/>
            <a:ext cx="1752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743200" y="3200400"/>
            <a:ext cx="19812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562600" y="3124200"/>
            <a:ext cx="16002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7620000" y="3200400"/>
            <a:ext cx="6858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304800" y="3505200"/>
            <a:ext cx="19812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90600" y="0"/>
            <a:ext cx="6629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về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tỉ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</a:t>
            </a:r>
            <a:r>
              <a:rPr lang="vi-VN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1219200"/>
            <a:ext cx="91440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Tỉ số của số học sinh nữ và số học sinh toàn tr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 là  315   :  600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Ta có : </a:t>
            </a:r>
            <a:r>
              <a:rPr lang="en-US" sz="2400">
                <a:latin typeface="Arial" pitchFamily="34" charset="0"/>
              </a:rPr>
              <a:t>315   :  600   =  0,525</a:t>
            </a:r>
            <a:r>
              <a:rPr lang="en-US" sz="1600">
                <a:latin typeface="Arial" pitchFamily="34" charset="0"/>
              </a:rPr>
              <a:t>  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04800" y="26670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0,525   x</a:t>
            </a:r>
            <a:r>
              <a:rPr lang="en-US" sz="1600">
                <a:latin typeface="Arial" pitchFamily="34" charset="0"/>
              </a:rPr>
              <a:t>   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828800" y="24384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100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752600" y="3124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100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114800" y="26670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52,5  %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3733800" y="2719388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=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0" y="35814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Hay 0,525  x   100  : 100    =  52,5   :  100   =   52,5  %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0" y="44196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Vậy tỉ số phần tr</a:t>
            </a:r>
            <a:r>
              <a:rPr lang="vi-VN" sz="2000">
                <a:latin typeface="Arial" pitchFamily="34" charset="0"/>
              </a:rPr>
              <a:t>ă</a:t>
            </a:r>
            <a:r>
              <a:rPr lang="en-US" sz="2000">
                <a:latin typeface="Arial" pitchFamily="34" charset="0"/>
              </a:rPr>
              <a:t>m của số học sinh nữ và số học sinh toàn tr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là 52,5  %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1295400" y="5334000"/>
            <a:ext cx="662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Thông th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 ta viết gọn cách tính nh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 sau 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         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315   :   600    =   0,525    =  52,5  %</a:t>
            </a:r>
          </a:p>
        </p:txBody>
      </p:sp>
      <p:sp>
        <p:nvSpPr>
          <p:cNvPr id="6156" name="Text Box 29"/>
          <p:cNvSpPr txBox="1">
            <a:spLocks noChangeArrowheads="1"/>
          </p:cNvSpPr>
          <p:nvPr/>
        </p:nvSpPr>
        <p:spPr bwMode="auto">
          <a:xfrm>
            <a:off x="8747125" y="39274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>
            <a:off x="1905000" y="2971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2590800" y="2743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=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2971800" y="24384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52,5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2971800" y="3124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100</a:t>
            </a:r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>
            <a:off x="3048000" y="2971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2" grpId="0"/>
      <p:bldP spid="23564" grpId="0"/>
      <p:bldP spid="23568" grpId="0"/>
      <p:bldP spid="23570" grpId="0"/>
      <p:bldP spid="23571" grpId="0"/>
      <p:bldP spid="23579" grpId="0"/>
      <p:bldP spid="23580" grpId="0"/>
      <p:bldP spid="23600" grpId="0" animBg="1"/>
      <p:bldP spid="23601" grpId="0"/>
      <p:bldP spid="23602" grpId="0"/>
      <p:bldP spid="23603" grpId="0"/>
      <p:bldP spid="236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u="sng" dirty="0" err="1" smtClean="0"/>
              <a:t>Toán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2400" b="1" dirty="0" err="1" smtClean="0">
                <a:solidFill>
                  <a:srgbClr val="FF9900"/>
                </a:solidFill>
              </a:rPr>
              <a:t>Giải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</a:rPr>
              <a:t>toán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</a:rPr>
              <a:t>về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</a:rPr>
              <a:t>tỉ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</a:rPr>
              <a:t>số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</a:rPr>
              <a:t>phần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</a:rPr>
              <a:t>tr</a:t>
            </a:r>
            <a:r>
              <a:rPr lang="vi-VN" sz="2400" b="1" dirty="0" smtClean="0">
                <a:solidFill>
                  <a:srgbClr val="FF9900"/>
                </a:solidFill>
              </a:rPr>
              <a:t>ă</a:t>
            </a:r>
            <a:r>
              <a:rPr lang="en-US" sz="2400" b="1" dirty="0" smtClean="0">
                <a:solidFill>
                  <a:srgbClr val="FF9900"/>
                </a:solidFill>
              </a:rPr>
              <a:t>m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153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Thông th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 ta viết gọn cách tính nh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 sau: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          315   : 600   =    0,525   =  52,5  %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52400" y="28194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Muốn tìm tỉ số phần tr</a:t>
            </a:r>
            <a:r>
              <a:rPr lang="vi-VN" sz="2400" b="1">
                <a:solidFill>
                  <a:srgbClr val="FF99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m của hai số  315 và 600 ta làm nh</a:t>
            </a:r>
            <a:r>
              <a:rPr lang="vi-VN" sz="2400" b="1">
                <a:solidFill>
                  <a:srgbClr val="FF9900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 sau: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04800" y="38862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- Tìm th</a:t>
            </a:r>
            <a:r>
              <a:rPr lang="vi-VN" sz="2400" b="1">
                <a:solidFill>
                  <a:srgbClr val="FF9900"/>
                </a:solidFill>
                <a:latin typeface="Arial" pitchFamily="34" charset="0"/>
              </a:rPr>
              <a:t>ươ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ng của 315 và 600.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228600" y="45720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9900"/>
                </a:solidFill>
                <a:latin typeface="Arial" pitchFamily="34" charset="0"/>
              </a:rPr>
              <a:t>-</a:t>
            </a:r>
            <a:r>
              <a:rPr lang="en-US" b="1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Nhân th</a:t>
            </a:r>
            <a:r>
              <a:rPr lang="vi-VN" sz="2400" b="1">
                <a:solidFill>
                  <a:srgbClr val="FF9900"/>
                </a:solidFill>
                <a:latin typeface="Arial" pitchFamily="34" charset="0"/>
              </a:rPr>
              <a:t>ươ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ng </a:t>
            </a:r>
            <a:r>
              <a:rPr lang="vi-VN" sz="2400" b="1">
                <a:solidFill>
                  <a:srgbClr val="FF9900"/>
                </a:solidFill>
                <a:latin typeface="Arial" pitchFamily="34" charset="0"/>
              </a:rPr>
              <a:t>đ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ó với 100 và viết thêm kí hiệu % vào bên phải tích tìm </a:t>
            </a:r>
            <a:r>
              <a:rPr lang="vi-VN" sz="2400" b="1">
                <a:solidFill>
                  <a:srgbClr val="FF9900"/>
                </a:solidFill>
                <a:latin typeface="Arial" pitchFamily="34" charset="0"/>
              </a:rPr>
              <a:t>đư</a:t>
            </a:r>
            <a:r>
              <a:rPr lang="en-US" sz="2400" b="1">
                <a:solidFill>
                  <a:srgbClr val="FF9900"/>
                </a:solidFill>
                <a:latin typeface="Arial" pitchFamily="34" charset="0"/>
              </a:rPr>
              <a:t>ợc.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42" grpId="0"/>
      <p:bldP spid="5144" grpId="0"/>
      <p:bldP spid="51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01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err="1" smtClean="0"/>
              <a:t>Toán</a:t>
            </a:r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sz="2800" b="1" dirty="0" err="1" smtClean="0">
                <a:solidFill>
                  <a:srgbClr val="FF9900"/>
                </a:solidFill>
              </a:rPr>
              <a:t>Giải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toán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về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tỉ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số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phần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tr</a:t>
            </a:r>
            <a:r>
              <a:rPr lang="vi-VN" sz="2800" b="1" dirty="0" smtClean="0">
                <a:solidFill>
                  <a:srgbClr val="FF9900"/>
                </a:solidFill>
              </a:rPr>
              <a:t>ă</a:t>
            </a:r>
            <a:r>
              <a:rPr lang="en-US" sz="2800" b="1" dirty="0" smtClean="0">
                <a:solidFill>
                  <a:srgbClr val="FF9900"/>
                </a:solidFill>
              </a:rPr>
              <a:t>m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915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* Ví dụ 1:    </a:t>
            </a:r>
            <a:r>
              <a:rPr lang="en-US" b="1">
                <a:solidFill>
                  <a:srgbClr val="FFFFFF"/>
                </a:solidFill>
              </a:rPr>
              <a:t>3</a:t>
            </a:r>
            <a:r>
              <a:rPr lang="en-US" b="1">
                <a:solidFill>
                  <a:srgbClr val="FFFFFF"/>
                </a:solidFill>
                <a:latin typeface="Arial" pitchFamily="34" charset="0"/>
              </a:rPr>
              <a:t>15   :   600    =   0,525    =  52,5  %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* </a:t>
            </a:r>
            <a:r>
              <a:rPr lang="en-US" sz="2800" u="sng">
                <a:latin typeface="Arial" pitchFamily="34" charset="0"/>
              </a:rPr>
              <a:t>Ví dụ 2: </a:t>
            </a:r>
            <a:r>
              <a:rPr lang="en-US" sz="2800">
                <a:latin typeface="Arial" pitchFamily="34" charset="0"/>
              </a:rPr>
              <a:t>Trong 80 kg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biển có 2,8 kg muối. Tìm 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của l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ợng muối trong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biển.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667000" y="3276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Bài giải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của l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ợng muối trong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biển là 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971800" y="44958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2,8  : 80   =  0,035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505200" y="50292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0,035 = 3,5 %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572000" y="5715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Đáp số: 3,5 %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295400" y="2743200"/>
            <a:ext cx="21336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4114800" y="2743200"/>
            <a:ext cx="762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6781800" y="2819400"/>
            <a:ext cx="1905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1066800" y="3200400"/>
            <a:ext cx="3581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6155" grpId="0" animBg="1"/>
      <p:bldP spid="6156" grpId="0" animBg="1"/>
      <p:bldP spid="6158" grpId="0" animBg="1"/>
      <p:bldP spid="61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u="sng" dirty="0" err="1" smtClean="0"/>
              <a:t>Toán</a:t>
            </a:r>
            <a:r>
              <a:rPr lang="en-US" sz="2000" b="1" u="sng" dirty="0" smtClean="0"/>
              <a:t/>
            </a:r>
            <a:br>
              <a:rPr lang="en-US" sz="2000" b="1" u="sng" dirty="0" smtClean="0"/>
            </a:br>
            <a:r>
              <a:rPr lang="en-US" sz="2000" b="1" dirty="0" err="1" smtClean="0">
                <a:solidFill>
                  <a:srgbClr val="FF9900"/>
                </a:solidFill>
              </a:rPr>
              <a:t>Giải</a:t>
            </a:r>
            <a:r>
              <a:rPr lang="en-US" sz="2000" b="1" dirty="0" smtClean="0">
                <a:solidFill>
                  <a:srgbClr val="FF9900"/>
                </a:solidFill>
              </a:rPr>
              <a:t> </a:t>
            </a:r>
            <a:r>
              <a:rPr lang="en-US" sz="2000" b="1" dirty="0" err="1" smtClean="0">
                <a:solidFill>
                  <a:srgbClr val="FF9900"/>
                </a:solidFill>
              </a:rPr>
              <a:t>toán</a:t>
            </a:r>
            <a:r>
              <a:rPr lang="en-US" sz="2000" b="1" dirty="0" smtClean="0">
                <a:solidFill>
                  <a:srgbClr val="FF9900"/>
                </a:solidFill>
              </a:rPr>
              <a:t> </a:t>
            </a:r>
            <a:r>
              <a:rPr lang="en-US" sz="2000" b="1" dirty="0" err="1" smtClean="0">
                <a:solidFill>
                  <a:srgbClr val="FF9900"/>
                </a:solidFill>
              </a:rPr>
              <a:t>về</a:t>
            </a:r>
            <a:r>
              <a:rPr lang="en-US" sz="2000" b="1" dirty="0" smtClean="0">
                <a:solidFill>
                  <a:srgbClr val="FF9900"/>
                </a:solidFill>
              </a:rPr>
              <a:t> </a:t>
            </a:r>
            <a:r>
              <a:rPr lang="en-US" sz="2000" b="1" dirty="0" err="1" smtClean="0">
                <a:solidFill>
                  <a:srgbClr val="FF9900"/>
                </a:solidFill>
              </a:rPr>
              <a:t>tỉ</a:t>
            </a:r>
            <a:r>
              <a:rPr lang="en-US" sz="2000" b="1" dirty="0" smtClean="0">
                <a:solidFill>
                  <a:srgbClr val="FF9900"/>
                </a:solidFill>
              </a:rPr>
              <a:t> </a:t>
            </a:r>
            <a:r>
              <a:rPr lang="en-US" sz="2000" b="1" dirty="0" err="1" smtClean="0">
                <a:solidFill>
                  <a:srgbClr val="FF9900"/>
                </a:solidFill>
              </a:rPr>
              <a:t>số</a:t>
            </a:r>
            <a:r>
              <a:rPr lang="en-US" sz="2000" b="1" dirty="0" smtClean="0">
                <a:solidFill>
                  <a:srgbClr val="FF9900"/>
                </a:solidFill>
              </a:rPr>
              <a:t> </a:t>
            </a:r>
            <a:r>
              <a:rPr lang="en-US" sz="2000" b="1" dirty="0" err="1" smtClean="0">
                <a:solidFill>
                  <a:srgbClr val="FF9900"/>
                </a:solidFill>
              </a:rPr>
              <a:t>phần</a:t>
            </a:r>
            <a:r>
              <a:rPr lang="en-US" sz="2000" b="1" dirty="0" smtClean="0">
                <a:solidFill>
                  <a:srgbClr val="FF9900"/>
                </a:solidFill>
              </a:rPr>
              <a:t> </a:t>
            </a:r>
            <a:r>
              <a:rPr lang="en-US" sz="2000" b="1" dirty="0" err="1" smtClean="0">
                <a:solidFill>
                  <a:srgbClr val="FF9900"/>
                </a:solidFill>
              </a:rPr>
              <a:t>tr</a:t>
            </a:r>
            <a:r>
              <a:rPr lang="vi-VN" sz="2000" b="1" dirty="0" smtClean="0">
                <a:solidFill>
                  <a:srgbClr val="FF9900"/>
                </a:solidFill>
              </a:rPr>
              <a:t>ă</a:t>
            </a:r>
            <a:r>
              <a:rPr lang="en-US" sz="2000" b="1" dirty="0" smtClean="0">
                <a:solidFill>
                  <a:srgbClr val="FF9900"/>
                </a:solidFill>
              </a:rPr>
              <a:t>m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129540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pitchFamily="34" charset="0"/>
              </a:rPr>
              <a:t>II- Luyện tập: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17526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pitchFamily="34" charset="0"/>
              </a:rPr>
              <a:t>Bài 1</a:t>
            </a:r>
            <a:r>
              <a:rPr lang="en-US" sz="2400">
                <a:latin typeface="Arial" pitchFamily="34" charset="0"/>
              </a:rPr>
              <a:t>: Viết thành 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(theo mẫu)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09800" y="2209800"/>
            <a:ext cx="617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0,57   ;   0,3      ;    0,234      ;    1,35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0" y="26670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9900"/>
                </a:solidFill>
                <a:latin typeface="Arial" pitchFamily="34" charset="0"/>
              </a:rPr>
              <a:t>Mẫu : 0,57  = 57 %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1219200" y="3124200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0,3 = 30 %    ;    0,234   = 23,4 %  ;   1,35  = 135 %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0" y="35814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pitchFamily="34" charset="0"/>
              </a:rPr>
              <a:t>Bài 2</a:t>
            </a:r>
            <a:r>
              <a:rPr lang="en-US" sz="2400">
                <a:latin typeface="Arial" pitchFamily="34" charset="0"/>
              </a:rPr>
              <a:t>: Tính 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hai số (theo mẫu) :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1295400" y="3962400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a) 19 và 30  ; b)  45  và 61  ;  c) 1,2  và 26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0" y="4648200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9900"/>
                </a:solidFill>
                <a:latin typeface="Arial" pitchFamily="34" charset="0"/>
              </a:rPr>
              <a:t>Mẫu : 19  :   30  =  0,6333 … =  63,33 %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609600" y="5334000"/>
            <a:ext cx="7924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lain" startAt="45"/>
            </a:pPr>
            <a:r>
              <a:rPr lang="en-US" sz="2000">
                <a:latin typeface="Arial" pitchFamily="34" charset="0"/>
              </a:rPr>
              <a:t>   :    61    =   0,7377…  = 73,77  %      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1,2    :   26   =  0,0461…  =  4,61  %</a:t>
            </a:r>
          </a:p>
        </p:txBody>
      </p:sp>
      <p:sp>
        <p:nvSpPr>
          <p:cNvPr id="9228" name="Text Box 55"/>
          <p:cNvSpPr txBox="1">
            <a:spLocks noChangeArrowheads="1"/>
          </p:cNvSpPr>
          <p:nvPr/>
        </p:nvSpPr>
        <p:spPr bwMode="auto">
          <a:xfrm>
            <a:off x="1355725" y="56800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216" grpId="0"/>
      <p:bldP spid="7217" grpId="0"/>
      <p:bldP spid="7218" grpId="0"/>
      <p:bldP spid="7219" grpId="0"/>
      <p:bldP spid="7220" grpId="0"/>
      <p:bldP spid="7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95400" y="0"/>
            <a:ext cx="6188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về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tỉ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</a:t>
            </a:r>
            <a:r>
              <a:rPr lang="vi-VN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0" y="1676400"/>
            <a:ext cx="594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pitchFamily="34" charset="0"/>
              </a:rPr>
              <a:t>Bài 1</a:t>
            </a:r>
            <a:r>
              <a:rPr lang="en-US" sz="2000">
                <a:latin typeface="Arial" pitchFamily="34" charset="0"/>
              </a:rPr>
              <a:t>: Viết thành tỉ số phần tr</a:t>
            </a:r>
            <a:r>
              <a:rPr lang="vi-VN" sz="2000">
                <a:latin typeface="Arial" pitchFamily="34" charset="0"/>
              </a:rPr>
              <a:t>ă</a:t>
            </a:r>
            <a:r>
              <a:rPr lang="en-US" sz="2000">
                <a:latin typeface="Arial" pitchFamily="34" charset="0"/>
              </a:rPr>
              <a:t>m (theo mẫu)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0" y="22098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pitchFamily="34" charset="0"/>
              </a:rPr>
              <a:t>Bài 2:</a:t>
            </a:r>
            <a:r>
              <a:rPr lang="en-US" sz="2400">
                <a:latin typeface="Arial" pitchFamily="34" charset="0"/>
              </a:rPr>
              <a:t> Tính 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hai số.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0" y="28194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pitchFamily="34" charset="0"/>
              </a:rPr>
              <a:t>Bài 3</a:t>
            </a:r>
            <a:r>
              <a:rPr lang="en-US" sz="2000">
                <a:latin typeface="Arial" pitchFamily="34" charset="0"/>
              </a:rPr>
              <a:t>: (SGK)</a:t>
            </a:r>
          </a:p>
        </p:txBody>
      </p:sp>
      <p:sp>
        <p:nvSpPr>
          <p:cNvPr id="10246" name="Text Box 40"/>
          <p:cNvSpPr txBox="1">
            <a:spLocks noChangeArrowheads="1"/>
          </p:cNvSpPr>
          <p:nvPr/>
        </p:nvSpPr>
        <p:spPr bwMode="auto">
          <a:xfrm>
            <a:off x="3946525" y="31654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0247" name="Line 41"/>
          <p:cNvSpPr>
            <a:spLocks noChangeShapeType="1"/>
          </p:cNvSpPr>
          <p:nvPr/>
        </p:nvSpPr>
        <p:spPr bwMode="auto">
          <a:xfrm>
            <a:off x="3657600" y="2743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304800" y="3352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pitchFamily="34" charset="0"/>
              </a:rPr>
              <a:t>Tóm tắt: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0" y="4038600"/>
            <a:ext cx="3352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Lớp học có : 25 học sinh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Nữ       : 13 học sinh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0" y="5257800"/>
            <a:ext cx="365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Số HS nữ chiếm bao nhiêu % số HS của lớp?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4876800" y="27432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pitchFamily="34" charset="0"/>
              </a:rPr>
              <a:t>Bài giải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3886200" y="3429000"/>
            <a:ext cx="495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cả lớp  là: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267200" y="46482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13  :  25   = 0,52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572000" y="53340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0,52  = 52 % 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334000" y="61722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Đáp số: 52 %</a:t>
            </a:r>
          </a:p>
        </p:txBody>
      </p:sp>
      <p:sp>
        <p:nvSpPr>
          <p:cNvPr id="10256" name="Text Box 63"/>
          <p:cNvSpPr txBox="1">
            <a:spLocks noChangeArrowheads="1"/>
          </p:cNvSpPr>
          <p:nvPr/>
        </p:nvSpPr>
        <p:spPr bwMode="auto">
          <a:xfrm>
            <a:off x="6994525" y="12604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  <p:bldP spid="18468" grpId="0"/>
      <p:bldP spid="18470" grpId="0"/>
      <p:bldP spid="18474" grpId="0"/>
      <p:bldP spid="18475" grpId="0"/>
      <p:bldP spid="18476" grpId="0"/>
      <p:bldP spid="18478" grpId="0"/>
      <p:bldP spid="18479" grpId="0"/>
      <p:bldP spid="18480" grpId="0"/>
      <p:bldP spid="18482" grpId="0"/>
      <p:bldP spid="184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u="sng" dirty="0" err="1" smtClean="0"/>
              <a:t>Toán</a:t>
            </a:r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sz="2800" b="1" dirty="0" err="1" smtClean="0">
                <a:solidFill>
                  <a:srgbClr val="FF9900"/>
                </a:solidFill>
              </a:rPr>
              <a:t>Giải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toán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về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tỉ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số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phần</a:t>
            </a:r>
            <a:r>
              <a:rPr lang="en-US" sz="2800" b="1" dirty="0" smtClean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tr</a:t>
            </a:r>
            <a:r>
              <a:rPr lang="vi-VN" sz="2800" b="1" dirty="0" smtClean="0">
                <a:solidFill>
                  <a:srgbClr val="FF9900"/>
                </a:solidFill>
              </a:rPr>
              <a:t>ă</a:t>
            </a:r>
            <a:r>
              <a:rPr lang="en-US" sz="2800" b="1" dirty="0" smtClean="0">
                <a:solidFill>
                  <a:srgbClr val="FF9900"/>
                </a:solidFill>
              </a:rPr>
              <a:t>m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52400" y="1752600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Bài 1</a:t>
            </a:r>
            <a:r>
              <a:rPr lang="en-US" sz="2800">
                <a:latin typeface="Arial" pitchFamily="34" charset="0"/>
              </a:rPr>
              <a:t>: viết thành 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(theo mẫu)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52400" y="22098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Bài 2:</a:t>
            </a:r>
            <a:r>
              <a:rPr lang="en-US" sz="2800">
                <a:latin typeface="Arial" pitchFamily="34" charset="0"/>
              </a:rPr>
              <a:t> Tính 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của hai số.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Bài 3</a:t>
            </a:r>
            <a:r>
              <a:rPr lang="en-US" sz="2800">
                <a:latin typeface="Arial" pitchFamily="34" charset="0"/>
              </a:rPr>
              <a:t>: (SGK)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228600" y="3657600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Bài 4</a:t>
            </a:r>
            <a:r>
              <a:rPr lang="en-US" sz="2800">
                <a:latin typeface="Arial" pitchFamily="34" charset="0"/>
              </a:rPr>
              <a:t>:  Khoanh vào câu trả lời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úng.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2133600" y="3048000"/>
            <a:ext cx="617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9900"/>
                </a:solidFill>
                <a:latin typeface="Arial" pitchFamily="34" charset="0"/>
              </a:rPr>
              <a:t>TRÒ CH</a:t>
            </a:r>
            <a:r>
              <a:rPr lang="vi-VN" sz="2800" b="1">
                <a:solidFill>
                  <a:srgbClr val="FF9900"/>
                </a:solidFill>
                <a:latin typeface="Arial" pitchFamily="34" charset="0"/>
              </a:rPr>
              <a:t>Ơ</a:t>
            </a:r>
            <a:r>
              <a:rPr lang="en-US" sz="2800" b="1">
                <a:solidFill>
                  <a:srgbClr val="FF9900"/>
                </a:solidFill>
                <a:latin typeface="Arial" pitchFamily="34" charset="0"/>
              </a:rPr>
              <a:t>I AI NHANH AI ĐÚNG.</a:t>
            </a:r>
          </a:p>
        </p:txBody>
      </p:sp>
      <p:sp>
        <p:nvSpPr>
          <p:cNvPr id="11272" name="Text Box 14"/>
          <p:cNvSpPr txBox="1">
            <a:spLocks noChangeArrowheads="1"/>
          </p:cNvSpPr>
          <p:nvPr/>
        </p:nvSpPr>
        <p:spPr bwMode="auto">
          <a:xfrm>
            <a:off x="9051925" y="6137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228600" y="4191000"/>
            <a:ext cx="411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8 và 40 là:</a:t>
            </a:r>
          </a:p>
        </p:txBody>
      </p:sp>
      <p:sp>
        <p:nvSpPr>
          <p:cNvPr id="11274" name="Text Box 17"/>
          <p:cNvSpPr txBox="1">
            <a:spLocks noChangeArrowheads="1"/>
          </p:cNvSpPr>
          <p:nvPr/>
        </p:nvSpPr>
        <p:spPr bwMode="auto">
          <a:xfrm>
            <a:off x="762000" y="48006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A   .  20 %</a:t>
            </a:r>
          </a:p>
        </p:txBody>
      </p:sp>
      <p:sp>
        <p:nvSpPr>
          <p:cNvPr id="11275" name="Text Box 21"/>
          <p:cNvSpPr txBox="1">
            <a:spLocks noChangeArrowheads="1"/>
          </p:cNvSpPr>
          <p:nvPr/>
        </p:nvSpPr>
        <p:spPr bwMode="auto">
          <a:xfrm>
            <a:off x="2651125" y="4156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1276" name="Text Box 22"/>
          <p:cNvSpPr txBox="1">
            <a:spLocks noChangeArrowheads="1"/>
          </p:cNvSpPr>
          <p:nvPr/>
        </p:nvSpPr>
        <p:spPr bwMode="auto">
          <a:xfrm>
            <a:off x="4495800" y="4724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B  .  2 %</a:t>
            </a:r>
          </a:p>
        </p:txBody>
      </p:sp>
      <p:sp>
        <p:nvSpPr>
          <p:cNvPr id="11277" name="Text Box 23"/>
          <p:cNvSpPr txBox="1">
            <a:spLocks noChangeArrowheads="1"/>
          </p:cNvSpPr>
          <p:nvPr/>
        </p:nvSpPr>
        <p:spPr bwMode="auto">
          <a:xfrm>
            <a:off x="609600" y="5638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C  .  0,20 %</a:t>
            </a:r>
          </a:p>
        </p:txBody>
      </p:sp>
      <p:sp>
        <p:nvSpPr>
          <p:cNvPr id="11278" name="Text Box 24"/>
          <p:cNvSpPr txBox="1">
            <a:spLocks noChangeArrowheads="1"/>
          </p:cNvSpPr>
          <p:nvPr/>
        </p:nvSpPr>
        <p:spPr bwMode="auto">
          <a:xfrm>
            <a:off x="4495800" y="5486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D   . 0, 2 %</a:t>
            </a:r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609600" y="4800600"/>
            <a:ext cx="652463" cy="6143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1" grpId="0" animBg="1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928</Words>
  <Application>Microsoft Office PowerPoint</Application>
  <PresentationFormat>On-screen Show (4:3)</PresentationFormat>
  <Paragraphs>117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Comic Sans MS</vt:lpstr>
      <vt:lpstr>Arial</vt:lpstr>
      <vt:lpstr>Verdana</vt:lpstr>
      <vt:lpstr>Wingdings</vt:lpstr>
      <vt:lpstr>Calibri</vt:lpstr>
      <vt:lpstr>.VnTime</vt:lpstr>
      <vt:lpstr>Globe</vt:lpstr>
      <vt:lpstr>Microsoft Clip Gallery</vt:lpstr>
      <vt:lpstr>Slide 1</vt:lpstr>
      <vt:lpstr>Slide 2</vt:lpstr>
      <vt:lpstr>Toán Giải toán về tỉ số phần trăm</vt:lpstr>
      <vt:lpstr>Slide 4</vt:lpstr>
      <vt:lpstr>Toán Giải toán về tỉ số phần trăm</vt:lpstr>
      <vt:lpstr>Toán Giải toán về tỉ số phần trăm</vt:lpstr>
      <vt:lpstr>Toán Giải toán về tỉ số phần trăm</vt:lpstr>
      <vt:lpstr>Slide 8</vt:lpstr>
      <vt:lpstr>Toán Giải toán về tỉ số phần trăm</vt:lpstr>
      <vt:lpstr>Slide 10</vt:lpstr>
      <vt:lpstr>Slide 11</vt:lpstr>
      <vt:lpstr>Slide 12</vt:lpstr>
    </vt:vector>
  </TitlesOfParts>
  <Company>299 Tran Phu - Tu Son - B.N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Tr­êng tiÓu häc ThÞ TrÇn Lim</dc:title>
  <dc:creator>C.T Co Phan Hong Ha</dc:creator>
  <cp:lastModifiedBy>CSTeam</cp:lastModifiedBy>
  <cp:revision>18</cp:revision>
  <dcterms:created xsi:type="dcterms:W3CDTF">2008-12-03T11:16:06Z</dcterms:created>
  <dcterms:modified xsi:type="dcterms:W3CDTF">2016-06-30T03:34:52Z</dcterms:modified>
</cp:coreProperties>
</file>